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17"/>
  </p:notesMasterIdLst>
  <p:sldIdLst>
    <p:sldId id="259" r:id="rId3"/>
    <p:sldId id="310" r:id="rId4"/>
    <p:sldId id="309" r:id="rId5"/>
    <p:sldId id="285" r:id="rId6"/>
    <p:sldId id="304" r:id="rId7"/>
    <p:sldId id="307" r:id="rId8"/>
    <p:sldId id="281" r:id="rId9"/>
    <p:sldId id="266" r:id="rId10"/>
    <p:sldId id="308" r:id="rId11"/>
    <p:sldId id="279" r:id="rId12"/>
    <p:sldId id="311" r:id="rId13"/>
    <p:sldId id="312" r:id="rId14"/>
    <p:sldId id="306" r:id="rId15"/>
    <p:sldId id="25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88">
          <p15:clr>
            <a:srgbClr val="A4A3A4"/>
          </p15:clr>
        </p15:guide>
        <p15:guide id="2" pos="4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2E83"/>
    <a:srgbClr val="E8D3A2"/>
    <a:srgbClr val="E8E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21" autoAdjust="0"/>
    <p:restoredTop sz="85330" autoAdjust="0"/>
  </p:normalViewPr>
  <p:slideViewPr>
    <p:cSldViewPr snapToGrid="0" snapToObjects="1" showGuides="1">
      <p:cViewPr varScale="1">
        <p:scale>
          <a:sx n="81" d="100"/>
          <a:sy n="81" d="100"/>
        </p:scale>
        <p:origin x="918" y="90"/>
      </p:cViewPr>
      <p:guideLst>
        <p:guide orient="horz" pos="2488"/>
        <p:guide pos="4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0E287-265F-47C9-85FD-1EADD1B08716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77B8C-025E-4443-88F8-9378F3C1F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22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3593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69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17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23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77B8C-025E-4443-88F8-9378F3C1FAA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3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9450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3050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5703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 txBox="1">
            <a:spLocks noGrp="1"/>
          </p:cNvSpPr>
          <p:nvPr>
            <p:ph type="sldNum" idx="12"/>
          </p:nvPr>
        </p:nvSpPr>
        <p:spPr>
          <a:xfrm>
            <a:off x="3970940" y="8829966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9138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7334" y="6354234"/>
            <a:ext cx="2540000" cy="266700"/>
          </a:xfrm>
          <a:prstGeom prst="rect">
            <a:avLst/>
          </a:prstGeom>
        </p:spPr>
      </p:pic>
      <p:pic>
        <p:nvPicPr>
          <p:cNvPr id="2" name="Picture 1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798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2701318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FFFFF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REGULAR	, 24 PT.)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7" y="365069"/>
            <a:ext cx="8184662" cy="998440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076956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FFFFFF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FFFFFF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FFFFFF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FFFFFF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FFFFFF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Bulleted content here (Open Sans Light, 24 pt.)</a:t>
            </a:r>
          </a:p>
          <a:p>
            <a:pPr lvl="1"/>
            <a:r>
              <a:rPr lang="en-US" dirty="0"/>
              <a:t>Second level (Open Sans Light, 20)</a:t>
            </a:r>
          </a:p>
          <a:p>
            <a:pPr lvl="2"/>
            <a:r>
              <a:rPr lang="en-US" dirty="0"/>
              <a:t>Third level (Open Sans Light, 18)</a:t>
            </a:r>
          </a:p>
          <a:p>
            <a:pPr lvl="3"/>
            <a:r>
              <a:rPr lang="en-US" dirty="0"/>
              <a:t>Fourth level (Open Sans Light, 16)</a:t>
            </a:r>
          </a:p>
          <a:p>
            <a:pPr lvl="4"/>
            <a:r>
              <a:rPr lang="en-US" dirty="0"/>
              <a:t>Fifth level (Open Sans Light, 14)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064505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236337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8401" y="6354234"/>
            <a:ext cx="2540000" cy="266700"/>
          </a:xfrm>
          <a:prstGeom prst="rect">
            <a:avLst/>
          </a:prstGeom>
        </p:spPr>
      </p:pic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FFFFFF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chemeClr val="tx2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82856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39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7" y="4006085"/>
            <a:ext cx="2284303" cy="112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71757" y="1167124"/>
            <a:ext cx="6972300" cy="2641756"/>
          </a:xfrm>
          <a:prstGeom prst="rect">
            <a:avLst/>
          </a:prstGeom>
        </p:spPr>
        <p:txBody>
          <a:bodyPr anchor="b"/>
          <a:lstStyle>
            <a:lvl1pPr algn="l">
              <a:defRPr sz="5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TITLE HERE</a:t>
            </a:r>
            <a:br>
              <a:rPr lang="en-US" dirty="0"/>
            </a:br>
            <a:r>
              <a:rPr lang="en-US" dirty="0"/>
              <a:t>ENCODE NORMAL</a:t>
            </a:r>
            <a:br>
              <a:rPr lang="en-US" dirty="0"/>
            </a:br>
            <a:r>
              <a:rPr lang="en-US" dirty="0"/>
              <a:t>BLACK, 50 PT. </a:t>
            </a:r>
          </a:p>
        </p:txBody>
      </p:sp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810086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4B2E83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/>
              <a:t>SUB-HEADER HERE (UNI SANS LIGHT, 24 PT.)</a:t>
            </a:r>
          </a:p>
        </p:txBody>
      </p:sp>
      <p:pic>
        <p:nvPicPr>
          <p:cNvPr id="9" name="Picture 8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55" y="6487457"/>
            <a:ext cx="2425295" cy="163374"/>
          </a:xfrm>
          <a:prstGeom prst="rect">
            <a:avLst/>
          </a:prstGeom>
        </p:spPr>
      </p:pic>
      <p:pic>
        <p:nvPicPr>
          <p:cNvPr id="8" name="Picture 7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4663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solidFill>
                  <a:srgbClr val="4B2E83"/>
                </a:solidFill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1" i="0" baseline="0">
                <a:solidFill>
                  <a:srgbClr val="4B2E83"/>
                </a:solidFill>
                <a:latin typeface="Open Sans"/>
                <a:cs typeface="Open Sans"/>
              </a:defRPr>
            </a:lvl1pPr>
            <a:lvl2pPr>
              <a:defRPr sz="2000" b="1" i="0" baseline="0">
                <a:solidFill>
                  <a:srgbClr val="4B2E83"/>
                </a:solidFill>
                <a:latin typeface="Open Sans"/>
                <a:cs typeface="Open Sans"/>
              </a:defRPr>
            </a:lvl2pPr>
            <a:lvl3pPr marL="1143000" indent="-228600">
              <a:buSzPct val="100000"/>
              <a:buFont typeface="Lucida Grande"/>
              <a:buChar char="&gt;"/>
              <a:defRPr sz="1800" b="1" i="0" baseline="0">
                <a:solidFill>
                  <a:srgbClr val="4B2E83"/>
                </a:solidFill>
                <a:latin typeface="Open Sans"/>
                <a:cs typeface="Open Sans"/>
              </a:defRPr>
            </a:lvl3pPr>
            <a:lvl4pPr>
              <a:defRPr sz="1600" b="1" i="0" baseline="0">
                <a:solidFill>
                  <a:srgbClr val="4B2E83"/>
                </a:solidFill>
                <a:latin typeface="Open Sans"/>
                <a:cs typeface="Open Sans"/>
              </a:defRPr>
            </a:lvl4pPr>
            <a:lvl5pPr marL="2057400" indent="-228600">
              <a:buFont typeface="Lucida Grande"/>
              <a:buChar char="&gt;"/>
              <a:defRPr sz="1400" b="1" i="0" baseline="0">
                <a:solidFill>
                  <a:srgbClr val="4B2E83"/>
                </a:solidFill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Content here (Open Sans Bold, 24 pt.)</a:t>
            </a:r>
          </a:p>
          <a:p>
            <a:pPr lvl="1"/>
            <a:r>
              <a:rPr lang="en-US" dirty="0"/>
              <a:t>Second level (Open Sans Bold, 20)</a:t>
            </a:r>
          </a:p>
          <a:p>
            <a:pPr lvl="2"/>
            <a:r>
              <a:rPr lang="en-US" dirty="0"/>
              <a:t>Third level (Open Sans Bold, 18)</a:t>
            </a:r>
          </a:p>
          <a:p>
            <a:pPr lvl="3"/>
            <a:r>
              <a:rPr lang="en-US" dirty="0"/>
              <a:t>Fourth level (Open Sans Bold, 16)</a:t>
            </a:r>
          </a:p>
          <a:p>
            <a:pPr lvl="4"/>
            <a:r>
              <a:rPr lang="en-US" dirty="0"/>
              <a:t>Fifth level (Open Sans Bold, 14)</a:t>
            </a:r>
          </a:p>
        </p:txBody>
      </p:sp>
      <p:pic>
        <p:nvPicPr>
          <p:cNvPr id="9" name="Picture 8" descr="W Logo_Purple_2685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39" y="5949410"/>
            <a:ext cx="1371600" cy="923544"/>
          </a:xfrm>
          <a:prstGeom prst="rect">
            <a:avLst/>
          </a:prstGeom>
        </p:spPr>
      </p:pic>
      <p:pic>
        <p:nvPicPr>
          <p:cNvPr id="7" name="Picture 6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83759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43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1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/>
              <a:t>Graphics can go here – </a:t>
            </a:r>
            <a:br>
              <a:rPr lang="en-US" dirty="0"/>
            </a:br>
            <a:r>
              <a:rPr lang="en-US" dirty="0"/>
              <a:t>replace this box with your image or chart</a:t>
            </a:r>
          </a:p>
        </p:txBody>
      </p:sp>
      <p:pic>
        <p:nvPicPr>
          <p:cNvPr id="7" name="Picture 6" descr="Wordmark_center_Purple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105" y="6487457"/>
            <a:ext cx="2425295" cy="163374"/>
          </a:xfrm>
          <a:prstGeom prst="rect">
            <a:avLst/>
          </a:prstGeom>
        </p:spPr>
      </p:pic>
      <p:pic>
        <p:nvPicPr>
          <p:cNvPr id="6" name="Picture 5" descr="Bar_RtAngle_7502_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" y="1437805"/>
            <a:ext cx="1358184" cy="67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1756" y="371511"/>
            <a:ext cx="8116644" cy="991998"/>
          </a:xfrm>
          <a:prstGeom prst="rect">
            <a:avLst/>
          </a:prstGeom>
        </p:spPr>
        <p:txBody>
          <a:bodyPr anchor="b"/>
          <a:lstStyle>
            <a:lvl1pPr algn="l">
              <a:defRPr sz="3000" b="1" i="0">
                <a:latin typeface="Encode Sans Normal Black" charset="0"/>
                <a:ea typeface="Encode Sans Normal Black" charset="0"/>
                <a:cs typeface="Encode Sans Normal Black" charset="0"/>
              </a:defRPr>
            </a:lvl1pPr>
          </a:lstStyle>
          <a:p>
            <a:pPr lvl="0"/>
            <a:r>
              <a:rPr lang="en-US" dirty="0"/>
              <a:t>HEADER HERE </a:t>
            </a:r>
            <a:br>
              <a:rPr lang="en-US" dirty="0"/>
            </a:br>
            <a:r>
              <a:rPr lang="en-US" dirty="0"/>
              <a:t>(ENCODE NORMAL BLACK, 30 PT.)</a:t>
            </a:r>
          </a:p>
        </p:txBody>
      </p:sp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+ Content">
  <p:cSld name="1_Header +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B2E83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4B2E83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1pPr>
            <a:lvl2pPr marL="914400" marR="0" lvl="1" indent="-228600" algn="l" rtl="0">
              <a:spcBef>
                <a:spcPts val="560"/>
              </a:spcBef>
              <a:spcAft>
                <a:spcPts val="0"/>
              </a:spcAft>
              <a:buClr>
                <a:srgbClr val="E8D3A2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rgbClr val="E8D3A2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Clr>
                <a:srgbClr val="E8D3A2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E8D3A2"/>
                </a:solidFill>
                <a:latin typeface="Encode Sans Condensed Thin"/>
                <a:ea typeface="Encode Sans Condensed Thin"/>
                <a:cs typeface="Encode Sans Condensed Thin"/>
                <a:sym typeface="Encode Sans Condensed Thi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659305" y="1003413"/>
            <a:ext cx="8196210" cy="4748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Char char="&gt;"/>
              <a:defRPr sz="18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Merriweather Sans"/>
              <a:buChar char="&gt;"/>
              <a:defRPr sz="16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Merriweather Sans"/>
              <a:buChar char="&gt;"/>
              <a:defRPr sz="1400" b="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" name="Google Shape;40;p17" descr="Bar_RtAngle_7502_RGB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4225" y="847089"/>
            <a:ext cx="1358184" cy="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258" y="6168850"/>
            <a:ext cx="3068985" cy="462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50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B2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iss.washington.edu/" TargetMode="External"/><Relationship Id="rId3" Type="http://schemas.openxmlformats.org/officeDocument/2006/relationships/hyperlink" Target="mailto:sdermisi@uw.edu" TargetMode="External"/><Relationship Id="rId7" Type="http://schemas.openxmlformats.org/officeDocument/2006/relationships/hyperlink" Target="https://re.be.uw.ed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seattle.gov/" TargetMode="External"/><Relationship Id="rId5" Type="http://schemas.openxmlformats.org/officeDocument/2006/relationships/image" Target="../media/image17.png"/><Relationship Id="rId4" Type="http://schemas.openxmlformats.org/officeDocument/2006/relationships/hyperlink" Target="mailto:msre@uw.edu" TargetMode="External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e.be.uw.edu/2022-msre-virtual-open-house-udent-day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iop.org/en/Education-and-Career/Diversity-Resourc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boma.org/BOMA/BOMA/Research-Resources/Diversity_and_Inclusion.aspx" TargetMode="External"/><Relationship Id="rId4" Type="http://schemas.openxmlformats.org/officeDocument/2006/relationships/hyperlink" Target="https://www.irem.org/about-irem/diversit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ashington.zoom.us/j/97036878311?pwd=dVlnelBjQzNTQmRnMyt6SklRNWt2Zz0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.be.uw.edu/2022-msre-virtual-open-house-udent-day/" TargetMode="External"/><Relationship Id="rId4" Type="http://schemas.openxmlformats.org/officeDocument/2006/relationships/hyperlink" Target="https://washington.zoom.us/j/98133687224?pwd=b3JRZ3N3L1NPVzZwQ2dHV0F2V0dMUT0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e.be.uw.edu/wp-content/uploads/sites/6/2020/10/MSRE-Curriculum-List_Regular-StandingSDcommentsCLEAN.docx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re.be.uw.edu/wp-content/uploads/sites/6/2020/10/MSRE-Curriculum-List_Advanced-StandingSDcommentsCLEAN.doc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www.uwreclub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alestate.washington.edu/re-people/communit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hyperlink" Target="mailto:uwrealestatealumni@gmail.com" TargetMode="External"/><Relationship Id="rId4" Type="http://schemas.openxmlformats.org/officeDocument/2006/relationships/hyperlink" Target="mailto:msre@uw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8F057D2D-1474-413F-B5BB-50F65AE10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5441"/>
            <a:ext cx="7440647" cy="5442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529117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Runstad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Department of Real Estate - </a:t>
            </a:r>
            <a:r>
              <a:rPr lang="en-US" sz="2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</p:txBody>
      </p:sp>
    </p:spTree>
    <p:extLst>
      <p:ext uri="{BB962C8B-B14F-4D97-AF65-F5344CB8AC3E}">
        <p14:creationId xmlns:p14="http://schemas.microsoft.com/office/powerpoint/2010/main" val="1913477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SzPts val="2400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Estate/UW – Program Contacts</a:t>
            </a:r>
            <a:endParaRPr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DE6B12B7-311B-4BFD-86FC-F9A68EB2C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16114"/>
              </p:ext>
            </p:extLst>
          </p:nvPr>
        </p:nvGraphicFramePr>
        <p:xfrm>
          <a:off x="512064" y="1016123"/>
          <a:ext cx="7266432" cy="2899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1712">
                  <a:extLst>
                    <a:ext uri="{9D8B030D-6E8A-4147-A177-3AD203B41FA5}">
                      <a16:colId xmlns:a16="http://schemas.microsoft.com/office/drawing/2014/main" val="3709498593"/>
                    </a:ext>
                  </a:extLst>
                </a:gridCol>
                <a:gridCol w="3474720">
                  <a:extLst>
                    <a:ext uri="{9D8B030D-6E8A-4147-A177-3AD203B41FA5}">
                      <a16:colId xmlns:a16="http://schemas.microsoft.com/office/drawing/2014/main" val="2621931269"/>
                    </a:ext>
                  </a:extLst>
                </a:gridCol>
              </a:tblGrid>
              <a:tr h="35186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 Contacts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352719"/>
                  </a:ext>
                </a:extLst>
              </a:tr>
              <a:tr h="2533448">
                <a:tc>
                  <a:txBody>
                    <a:bodyPr/>
                    <a:lstStyle/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8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Dr. Sofia Dermisi</a:t>
                      </a:r>
                      <a:endParaRPr lang="en-US" sz="1400" b="1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Lyon and Wolff Endowed Professor in Real Estate 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Program Director, Graduate Programs </a:t>
                      </a:r>
                    </a:p>
                    <a:p>
                      <a:r>
                        <a:rPr lang="en-US" sz="1400" dirty="0"/>
                        <a:t>Email: </a:t>
                      </a:r>
                      <a:r>
                        <a:rPr lang="en-US" sz="1400" dirty="0">
                          <a:hlinkClick r:id="rId3"/>
                        </a:rPr>
                        <a:t>sdermisi@uw.edu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sz="1800" b="1" dirty="0"/>
                        <a:t>Melissa Best</a:t>
                      </a: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Academic Advisor</a:t>
                      </a:r>
                    </a:p>
                    <a:p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Email: </a:t>
                      </a:r>
                      <a:r>
                        <a:rPr lang="en-US" sz="1400" b="0" i="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msre@uw.edu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0612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31854-7192-4761-A965-DA3D2E1CC8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59" y="1443261"/>
            <a:ext cx="1297062" cy="1281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78FB17-D95D-43AA-8D9D-832BE0B4E7D4}"/>
              </a:ext>
            </a:extLst>
          </p:cNvPr>
          <p:cNvSpPr txBox="1"/>
          <p:nvPr/>
        </p:nvSpPr>
        <p:spPr>
          <a:xfrm>
            <a:off x="512064" y="4037251"/>
            <a:ext cx="674827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a typeface="Calibri"/>
                <a:cs typeface="Calibri"/>
                <a:sym typeface="Calibri"/>
              </a:rPr>
              <a:t>General information:</a:t>
            </a:r>
          </a:p>
          <a:p>
            <a:r>
              <a:rPr lang="en-US" sz="160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http://www.seattle.gov/</a:t>
            </a:r>
            <a:endParaRPr lang="en-US" sz="1600" dirty="0">
              <a:solidFill>
                <a:srgbClr val="FF0000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MSc Real Estate:</a:t>
            </a:r>
          </a:p>
          <a:p>
            <a:r>
              <a:rPr lang="en-US" sz="1600">
                <a:solidFill>
                  <a:srgbClr val="FF0000"/>
                </a:solidFill>
                <a:hlinkClick r:id="rId7"/>
              </a:rPr>
              <a:t>https://re.be.uw.edu/</a:t>
            </a:r>
            <a:r>
              <a:rPr lang="en-US" sz="1600">
                <a:solidFill>
                  <a:srgbClr val="FF0000"/>
                </a:solidFill>
              </a:rPr>
              <a:t>  </a:t>
            </a:r>
          </a:p>
          <a:p>
            <a:endParaRPr lang="en-US" sz="1600" dirty="0"/>
          </a:p>
          <a:p>
            <a:r>
              <a:rPr lang="en-US" sz="1600" dirty="0"/>
              <a:t>International Student Service UW</a:t>
            </a:r>
          </a:p>
          <a:p>
            <a:r>
              <a:rPr lang="en-US" sz="1600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http://iss.washington.edu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" name="Picture 2" descr="A person with blonde hair&#10;&#10;Description automatically generated with medium confidence">
            <a:extLst>
              <a:ext uri="{FF2B5EF4-FFF2-40B4-BE49-F238E27FC236}">
                <a16:creationId xmlns:a16="http://schemas.microsoft.com/office/drawing/2014/main" id="{AFFFC0F3-E372-46C7-B066-B4139920C9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2512" y="1381170"/>
            <a:ext cx="988828" cy="133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222650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MSRE orientation August (virtual), September (in-person) </a:t>
            </a:r>
            <a:endParaRPr lang="en-US" sz="24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76C46E-B956-4CF7-9D62-B2892C8CB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8558"/>
              </p:ext>
            </p:extLst>
          </p:nvPr>
        </p:nvGraphicFramePr>
        <p:xfrm>
          <a:off x="255180" y="722134"/>
          <a:ext cx="8229601" cy="5524346"/>
        </p:xfrm>
        <a:graphic>
          <a:graphicData uri="http://schemas.openxmlformats.org/drawingml/2006/table">
            <a:tbl>
              <a:tblPr/>
              <a:tblGrid>
                <a:gridCol w="1684622">
                  <a:extLst>
                    <a:ext uri="{9D8B030D-6E8A-4147-A177-3AD203B41FA5}">
                      <a16:colId xmlns:a16="http://schemas.microsoft.com/office/drawing/2014/main" val="3470325441"/>
                    </a:ext>
                  </a:extLst>
                </a:gridCol>
                <a:gridCol w="6544979">
                  <a:extLst>
                    <a:ext uri="{9D8B030D-6E8A-4147-A177-3AD203B41FA5}">
                      <a16:colId xmlns:a16="http://schemas.microsoft.com/office/drawing/2014/main" val="414471150"/>
                    </a:ext>
                  </a:extLst>
                </a:gridCol>
              </a:tblGrid>
              <a:tr h="220498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dirty="0">
                          <a:solidFill>
                            <a:schemeClr val="bg2"/>
                          </a:solidFill>
                          <a:effectLst/>
                        </a:rPr>
                        <a:t>Agenda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001425"/>
                  </a:ext>
                </a:extLst>
              </a:tr>
              <a:tr h="1746026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Late August - Day 1</a:t>
                      </a:r>
                    </a:p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(half day - virtual)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Program Welcome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Student Introductions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MSRE overview (Dermisi, Best, Louie) </a:t>
                      </a:r>
                      <a:endParaRPr lang="en-US" sz="1400" b="0" i="0" u="none" strike="noStrike" kern="1200" baseline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Part A 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● Curriculum and general program requirements 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● Advising process &amp; policies 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Part B 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● Break-out room for Advanced and Regular standing </a:t>
                      </a:r>
                      <a:r>
                        <a:rPr lang="en-US" sz="1400" b="0" u="sng" dirty="0">
                          <a:solidFill>
                            <a:schemeClr val="bg2"/>
                          </a:solidFill>
                          <a:effectLst/>
                        </a:rPr>
                        <a:t> 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526528"/>
                  </a:ext>
                </a:extLst>
              </a:tr>
              <a:tr h="27126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Late August - Day 2</a:t>
                      </a:r>
                    </a:p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(half day- virtual)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Meet the Faculty</a:t>
                      </a:r>
                    </a:p>
                    <a:p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Business skills, Technical skills/core, Core/Capstone 	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924127"/>
                  </a:ext>
                </a:extLst>
              </a:tr>
              <a:tr h="27126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September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Individual student advising </a:t>
                      </a:r>
                      <a:endParaRPr lang="en-US" sz="1400" b="1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95224"/>
                  </a:ext>
                </a:extLst>
              </a:tr>
              <a:tr h="27126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Friday  9/23 (tentative)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Program Welcome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Student Introductions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Real Estate Organizations Panel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Things to know as an international student at UW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Obtain your UWID/transit pass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10415"/>
                  </a:ext>
                </a:extLst>
              </a:tr>
              <a:tr h="271260">
                <a:tc>
                  <a:txBody>
                    <a:bodyPr/>
                    <a:lstStyle/>
                    <a:p>
                      <a:pPr fontAlgn="t"/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Monday  - 9/26 (tentative)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Introduction to the Department’s Advisory Board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Department &amp; Board Student Experience Committee – workshop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EDI Committee – workshop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Panel – What are employers looking for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The Downtown Seattle Real Estate Market and the Regional Context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Informal Board reception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64055"/>
                  </a:ext>
                </a:extLst>
              </a:tr>
              <a:tr h="273806"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/>
                          </a:solidFill>
                          <a:effectLst/>
                        </a:rPr>
                        <a:t>Tuesday  - 9/27 (tentative)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Building community panel (between MSRE1 &amp; 2) </a:t>
                      </a:r>
                      <a:r>
                        <a:rPr lang="en-US" sz="1400" b="0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College of Built Environments Orientation 	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5184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225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529117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Student Vignettes</a:t>
            </a:r>
            <a:endParaRPr lang="en-US" sz="24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50320-7807-44BE-A577-18F61AD17232}"/>
              </a:ext>
            </a:extLst>
          </p:cNvPr>
          <p:cNvSpPr txBox="1"/>
          <p:nvPr/>
        </p:nvSpPr>
        <p:spPr>
          <a:xfrm>
            <a:off x="140917" y="5454300"/>
            <a:ext cx="790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Visit Real Estate Open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ouse: </a:t>
            </a:r>
            <a:r>
              <a:rPr lang="en-US" sz="140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https://re.be.uw.edu/2022-msre-virtual-open-house-udent-day/</a:t>
            </a:r>
            <a:endParaRPr lang="en-US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password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MSRE2022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94FD49-6911-40BF-AC68-B7B4A97A9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670" y="2972927"/>
            <a:ext cx="4411330" cy="2481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D82FF1-FF00-4083-9B05-24EDD7A90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80534"/>
            <a:ext cx="4648720" cy="26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1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1003424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2000" dirty="0">
                <a:ea typeface="Calibri"/>
                <a:cs typeface="Calibri"/>
                <a:sym typeface="Calibri"/>
              </a:rPr>
              <a:t>Why consider the MSRE at UW?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1400" dirty="0">
              <a:latin typeface="+mn-lt"/>
              <a:ea typeface="Calibri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Students with quantitative backgrounds can fast-track the completion of the degree in 3-quarters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Students can specialize in Corporate Real Estate, which is unique among real estate degrees 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tx1"/>
                </a:solidFill>
                <a:latin typeface="+mn-lt"/>
              </a:rPr>
              <a:t>All MSRE students regardless of standing (regular or advanced) can transfer a max of 6 credits not used for their undergraduate degree towards the MSRE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The UW/MSRE is designated as a STEM degree, which is rare across RE programs (international students - eligible for max 3 years post-graduation U.S. work)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The </a:t>
            </a:r>
            <a:r>
              <a:rPr lang="en-US" sz="1400" b="0" i="0" dirty="0" err="1">
                <a:solidFill>
                  <a:schemeClr val="tx1"/>
                </a:solidFill>
                <a:effectLst/>
                <a:latin typeface="+mn-lt"/>
              </a:rPr>
              <a:t>Runstad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 Department of Real Estate benefits from a very active Advisory Board of leading area professionals and alumni network willing to engage with students and help them in their future endeavors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Seattle is home of 11 fortune 500 companies among others, in need of real estate expertise</a:t>
            </a: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463550" lvl="1" indent="-350838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Due to the lack of diversity in the industry there is a significant push to attract more diverse professionals within real estate organizations leading them to offer scholarships and outreach (e.g.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  <a:hlinkClick r:id="rId3"/>
              </a:rPr>
              <a:t>NAIOP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  <a:hlinkClick r:id="rId4"/>
              </a:rPr>
              <a:t>IREM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, 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  <a:hlinkClick r:id="rId5"/>
              </a:rPr>
              <a:t>BOMA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+mn-lt"/>
              </a:rPr>
              <a:t> etc.)</a:t>
            </a: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b="0" i="0" dirty="0">
              <a:solidFill>
                <a:schemeClr val="tx1"/>
              </a:solidFill>
              <a:effectLst/>
              <a:latin typeface="+mn-lt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14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1358900" lvl="2" indent="-342900">
              <a:spcBef>
                <a:spcPts val="0"/>
              </a:spcBef>
              <a:buSzPts val="2000"/>
              <a:buFont typeface="Wingdings" panose="05000000000000000000" pitchFamily="2" charset="2"/>
              <a:buChar char="v"/>
            </a:pPr>
            <a:endParaRPr sz="1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087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1E48A1-04D2-44EE-8C56-7E816B86C5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16979" cy="6294474"/>
          </a:xfrm>
          <a:prstGeom prst="rect">
            <a:avLst/>
          </a:prstGeom>
        </p:spPr>
      </p:pic>
      <p:pic>
        <p:nvPicPr>
          <p:cNvPr id="12" name="Picture 2" descr="https://s3-us-west-2.amazonaws.com/uw-s3-cdn/wp-content/uploads/sites/98/2016/06/07213423/CampaignTagline-Print-LrgHrz-White.png">
            <a:extLst>
              <a:ext uri="{FF2B5EF4-FFF2-40B4-BE49-F238E27FC236}">
                <a16:creationId xmlns:a16="http://schemas.microsoft.com/office/drawing/2014/main" id="{8030DA37-D86B-4403-89D7-C14106CE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353" y="100384"/>
            <a:ext cx="8492271" cy="19542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washington.edu/brand/files/2014/09/W-Logo_White.png">
            <a:extLst>
              <a:ext uri="{FF2B5EF4-FFF2-40B4-BE49-F238E27FC236}">
                <a16:creationId xmlns:a16="http://schemas.microsoft.com/office/drawing/2014/main" id="{C6B26AB7-2FD2-4B04-8400-284C32F2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5370930"/>
            <a:ext cx="1371600" cy="9235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C45566-3041-4C4E-91AB-283794696F3A}"/>
              </a:ext>
            </a:extLst>
          </p:cNvPr>
          <p:cNvSpPr/>
          <p:nvPr/>
        </p:nvSpPr>
        <p:spPr>
          <a:xfrm>
            <a:off x="1378289" y="2270516"/>
            <a:ext cx="76260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/>
              <a:t>Thank you</a:t>
            </a:r>
          </a:p>
          <a:p>
            <a:endParaRPr lang="en-US" sz="6000" dirty="0"/>
          </a:p>
          <a:p>
            <a:r>
              <a:rPr lang="en-US" sz="6000" dirty="0"/>
              <a:t>                    Questions??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D1E888-8558-4BCD-9276-A2470C8EC8E4}"/>
              </a:ext>
            </a:extLst>
          </p:cNvPr>
          <p:cNvSpPr txBox="1"/>
          <p:nvPr/>
        </p:nvSpPr>
        <p:spPr>
          <a:xfrm>
            <a:off x="193443" y="6295951"/>
            <a:ext cx="4585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Master of Science in Real Estate </a:t>
            </a:r>
          </a:p>
        </p:txBody>
      </p:sp>
    </p:spTree>
    <p:extLst>
      <p:ext uri="{BB962C8B-B14F-4D97-AF65-F5344CB8AC3E}">
        <p14:creationId xmlns:p14="http://schemas.microsoft.com/office/powerpoint/2010/main" val="3819347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529117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endParaRPr lang="en-US" sz="24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3" name="Picture 2" descr="A picture containing grass, tree, outdoor, path&#10;&#10;Description automatically generated">
            <a:extLst>
              <a:ext uri="{FF2B5EF4-FFF2-40B4-BE49-F238E27FC236}">
                <a16:creationId xmlns:a16="http://schemas.microsoft.com/office/drawing/2014/main" id="{06F5C446-86DC-4C12-885F-731F92BA3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112" y="3979236"/>
            <a:ext cx="3838352" cy="2878764"/>
          </a:xfrm>
          <a:prstGeom prst="rect">
            <a:avLst/>
          </a:prstGeom>
        </p:spPr>
      </p:pic>
      <p:pic>
        <p:nvPicPr>
          <p:cNvPr id="8" name="Picture 7" descr="A group of people walking through a park with cherry blossom trees&#10;&#10;Description automatically generated with medium confidence">
            <a:extLst>
              <a:ext uri="{FF2B5EF4-FFF2-40B4-BE49-F238E27FC236}">
                <a16:creationId xmlns:a16="http://schemas.microsoft.com/office/drawing/2014/main" id="{0B40231D-6C48-4647-AB8E-5AE3FE6E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536" y="894795"/>
            <a:ext cx="4108932" cy="28787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388627-F104-4F8A-A44E-95A71B2617E3}"/>
              </a:ext>
            </a:extLst>
          </p:cNvPr>
          <p:cNvSpPr txBox="1"/>
          <p:nvPr/>
        </p:nvSpPr>
        <p:spPr>
          <a:xfrm>
            <a:off x="450112" y="52546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1"/>
                </a:solidFill>
                <a:latin typeface="+mn-lt"/>
              </a:rPr>
              <a:t>Welcome to our virtual Open House </a:t>
            </a:r>
            <a:endParaRPr lang="en-US" sz="18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00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A4C9F-96CB-4C21-8DC7-4ACF4954E6F9}"/>
              </a:ext>
            </a:extLst>
          </p:cNvPr>
          <p:cNvSpPr txBox="1"/>
          <p:nvPr/>
        </p:nvSpPr>
        <p:spPr>
          <a:xfrm>
            <a:off x="140917" y="529117"/>
            <a:ext cx="88621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+mn-lt"/>
              </a:rPr>
              <a:t>Today’s schedule</a:t>
            </a:r>
            <a:endParaRPr lang="en-US" sz="2400" b="1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76C46E-B956-4CF7-9D62-B2892C8CB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125077"/>
              </p:ext>
            </p:extLst>
          </p:nvPr>
        </p:nvGraphicFramePr>
        <p:xfrm>
          <a:off x="255180" y="990782"/>
          <a:ext cx="8229601" cy="4018780"/>
        </p:xfrm>
        <a:graphic>
          <a:graphicData uri="http://schemas.openxmlformats.org/drawingml/2006/table">
            <a:tbl>
              <a:tblPr/>
              <a:tblGrid>
                <a:gridCol w="1684622">
                  <a:extLst>
                    <a:ext uri="{9D8B030D-6E8A-4147-A177-3AD203B41FA5}">
                      <a16:colId xmlns:a16="http://schemas.microsoft.com/office/drawing/2014/main" val="3470325441"/>
                    </a:ext>
                  </a:extLst>
                </a:gridCol>
                <a:gridCol w="3195724">
                  <a:extLst>
                    <a:ext uri="{9D8B030D-6E8A-4147-A177-3AD203B41FA5}">
                      <a16:colId xmlns:a16="http://schemas.microsoft.com/office/drawing/2014/main" val="414471150"/>
                    </a:ext>
                  </a:extLst>
                </a:gridCol>
                <a:gridCol w="3349255">
                  <a:extLst>
                    <a:ext uri="{9D8B030D-6E8A-4147-A177-3AD203B41FA5}">
                      <a16:colId xmlns:a16="http://schemas.microsoft.com/office/drawing/2014/main" val="2768808790"/>
                    </a:ext>
                  </a:extLst>
                </a:gridCol>
              </a:tblGrid>
              <a:tr h="230008"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Time (PT)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>
                          <a:solidFill>
                            <a:schemeClr val="bg2"/>
                          </a:solidFill>
                          <a:effectLst/>
                        </a:rPr>
                        <a:t>Agenda Item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Participants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001425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10:00-11:00am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sng" dirty="0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MSRE program welcome and overview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Dept. Chair/Dir. Grad Programs Dermisi,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-US" sz="1600" b="0" dirty="0">
                          <a:solidFill>
                            <a:schemeClr val="bg2"/>
                          </a:solidFill>
                          <a:effectLst/>
                        </a:rPr>
                        <a:t>Assistant to Chair Best,</a:t>
                      </a:r>
                    </a:p>
                    <a:p>
                      <a:pPr fontAlgn="t"/>
                      <a:r>
                        <a:rPr lang="en-US" sz="1600" b="0" dirty="0">
                          <a:solidFill>
                            <a:schemeClr val="bg2"/>
                          </a:solidFill>
                          <a:effectLst/>
                        </a:rPr>
                        <a:t>Acad. Advisor Anderson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526528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11:15am-12:15pm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sng" dirty="0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Meet the faculty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 Asst. Prof. Acolin, Prof. Dermisi, Asst. Prof. Colburn, Mr. McCann,  Mr. Shannon Affholter, Mrs. Vishwakarma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924127"/>
                  </a:ext>
                </a:extLst>
              </a:tr>
              <a:tr h="180408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12:15pm-12:45pm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LUNCH BREAK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60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95224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12:45-1:30pm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sng" dirty="0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Meet the Real Estate Club and Students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Mr. Liebreich, Mr. Cameron, Ms. Paulsen, Ms. Chim, Mr.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effectLst/>
                        </a:rPr>
                        <a:t>Stamolis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, Ms. Hua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510415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1:45-2:45 pm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sng" dirty="0">
                          <a:solidFill>
                            <a:schemeClr val="bg2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Meet the Advisory Board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Mr. Campbell, Mrs. Sugimura, Mrs. Ford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864055"/>
                  </a:ext>
                </a:extLst>
              </a:tr>
              <a:tr h="621620">
                <a:tc>
                  <a:txBody>
                    <a:bodyPr/>
                    <a:lstStyle/>
                    <a:p>
                      <a:pPr fontAlgn="t"/>
                      <a:r>
                        <a:rPr lang="en-US" sz="1600">
                          <a:solidFill>
                            <a:schemeClr val="bg2"/>
                          </a:solidFill>
                          <a:effectLst/>
                        </a:rPr>
                        <a:t>3:00-4:00pm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u="sng" dirty="0">
                          <a:solidFill>
                            <a:schemeClr val="bg2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 Greater Whole: Rejecting False Binaries</a:t>
                      </a:r>
                      <a:endParaRPr lang="en-US" sz="1600" b="0" dirty="0">
                        <a:solidFill>
                          <a:schemeClr val="bg2"/>
                        </a:solidFill>
                        <a:effectLst/>
                      </a:endParaRP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600" dirty="0">
                          <a:solidFill>
                            <a:schemeClr val="bg2"/>
                          </a:solidFill>
                          <a:effectLst/>
                        </a:rPr>
                        <a:t>Dean Renee Cheng</a:t>
                      </a:r>
                    </a:p>
                  </a:txBody>
                  <a:tcPr marL="9330" marR="9330" marT="9330" marB="9330">
                    <a:lnL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BA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2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5184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BE8FE23-B4CF-4998-B7F5-55E764AD7757}"/>
              </a:ext>
            </a:extLst>
          </p:cNvPr>
          <p:cNvSpPr txBox="1"/>
          <p:nvPr/>
        </p:nvSpPr>
        <p:spPr>
          <a:xfrm>
            <a:off x="140917" y="5263215"/>
            <a:ext cx="790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Visit Real Estate Open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h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ouse: </a:t>
            </a:r>
            <a:r>
              <a:rPr lang="en-US" sz="1400" u="sng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https://re.be.uw.edu/2022-msre-virtual-open-house-udent-day/</a:t>
            </a:r>
            <a:endParaRPr lang="en-US" sz="14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password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US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MSRE2022</a:t>
            </a:r>
          </a:p>
        </p:txBody>
      </p:sp>
    </p:spTree>
    <p:extLst>
      <p:ext uri="{BB962C8B-B14F-4D97-AF65-F5344CB8AC3E}">
        <p14:creationId xmlns:p14="http://schemas.microsoft.com/office/powerpoint/2010/main" val="926639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/>
            <a:r>
              <a:rPr lang="en-US" sz="2400" b="1" i="1" dirty="0">
                <a:cs typeface="Calibri"/>
                <a:sym typeface="Calibri"/>
              </a:rPr>
              <a:t>Overall structure of </a:t>
            </a:r>
            <a:r>
              <a:rPr lang="en-US" sz="2400" b="1" i="1" dirty="0" err="1">
                <a:cs typeface="Calibri"/>
                <a:sym typeface="Calibri"/>
              </a:rPr>
              <a:t>MSRE</a:t>
            </a:r>
            <a:r>
              <a:rPr lang="en-US" sz="2400" b="1" i="1" dirty="0">
                <a:cs typeface="Calibri"/>
                <a:sym typeface="Calibri"/>
              </a:rPr>
              <a:t> (Regular and Advanced standing)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F6608F5-B202-4B1A-8E34-72A66C0BEA2C}"/>
              </a:ext>
            </a:extLst>
          </p:cNvPr>
          <p:cNvGraphicFramePr>
            <a:graphicFrameLocks noGrp="1"/>
          </p:cNvGraphicFramePr>
          <p:nvPr/>
        </p:nvGraphicFramePr>
        <p:xfrm>
          <a:off x="174457" y="1163314"/>
          <a:ext cx="8795085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620">
                  <a:extLst>
                    <a:ext uri="{9D8B030D-6E8A-4147-A177-3AD203B41FA5}">
                      <a16:colId xmlns:a16="http://schemas.microsoft.com/office/drawing/2014/main" val="1714043953"/>
                    </a:ext>
                  </a:extLst>
                </a:gridCol>
                <a:gridCol w="2502660">
                  <a:extLst>
                    <a:ext uri="{9D8B030D-6E8A-4147-A177-3AD203B41FA5}">
                      <a16:colId xmlns:a16="http://schemas.microsoft.com/office/drawing/2014/main" val="1664405062"/>
                    </a:ext>
                  </a:extLst>
                </a:gridCol>
                <a:gridCol w="3176805">
                  <a:extLst>
                    <a:ext uri="{9D8B030D-6E8A-4147-A177-3AD203B41FA5}">
                      <a16:colId xmlns:a16="http://schemas.microsoft.com/office/drawing/2014/main" val="2911638886"/>
                    </a:ext>
                  </a:extLst>
                </a:gridCol>
              </a:tblGrid>
              <a:tr h="306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Regular standing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Advanced standing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738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Admission qualifications*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Non-quantitative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degree</a:t>
                      </a:r>
                      <a:endParaRPr lang="fr-FR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Quantitative bachelor’s degree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5433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credits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993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 – Full-time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years (6 quarters)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year (3 quarters)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6400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 – Part-time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Advisor/student coordination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years (6 quarters)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23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Courses (credits)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  <a:r>
                        <a:rPr lang="en-US" dirty="0">
                          <a:hlinkClick r:id="rId3"/>
                        </a:rPr>
                        <a:t>Link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4"/>
                        </a:rPr>
                        <a:t>Link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132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Business skills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Technical &amp; Software skills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Real Estate Core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Capstone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Electives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</a:t>
                      </a:r>
                    </a:p>
                    <a:p>
                      <a:pPr algn="ctr"/>
                      <a:r>
                        <a:rPr lang="en-US" dirty="0"/>
                        <a:t>14</a:t>
                      </a:r>
                    </a:p>
                    <a:p>
                      <a:pPr algn="ctr"/>
                      <a:r>
                        <a:rPr lang="en-US" dirty="0"/>
                        <a:t>27</a:t>
                      </a:r>
                    </a:p>
                    <a:p>
                      <a:pPr algn="ctr"/>
                      <a:r>
                        <a:rPr lang="en-US" dirty="0"/>
                        <a:t>4</a:t>
                      </a:r>
                    </a:p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  <a:p>
                      <a:pPr algn="ctr"/>
                      <a:r>
                        <a:rPr lang="en-US" dirty="0"/>
                        <a:t>4</a:t>
                      </a:r>
                    </a:p>
                    <a:p>
                      <a:pPr algn="ctr"/>
                      <a:r>
                        <a:rPr lang="en-US" dirty="0"/>
                        <a:t>17</a:t>
                      </a:r>
                    </a:p>
                    <a:p>
                      <a:pPr algn="ctr"/>
                      <a:r>
                        <a:rPr lang="en-US" dirty="0"/>
                        <a:t>4</a:t>
                      </a:r>
                    </a:p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819145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01588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CB528BF-E359-4D15-83F3-EBAE24A7DF8B}"/>
              </a:ext>
            </a:extLst>
          </p:cNvPr>
          <p:cNvSpPr txBox="1"/>
          <p:nvPr/>
        </p:nvSpPr>
        <p:spPr>
          <a:xfrm>
            <a:off x="3352800" y="6126083"/>
            <a:ext cx="5896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3D3D3D"/>
                </a:solidFill>
                <a:effectLst/>
                <a:latin typeface="Open Sans" panose="020B0606030504020204" pitchFamily="34" charset="0"/>
              </a:rPr>
              <a:t>* All transcripts are reviewed for inclusion of quantitative courses [e.g. statistics, accounting/financial reporting, management, and visualization techniques(e.g. econometrics, programing, coding etc.)]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887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425302" y="226578"/>
            <a:ext cx="8633638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Estate/UW – Regular &amp; Advance standing  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408A87-75D8-4D29-984B-1D9CCF2B9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0" y="942597"/>
            <a:ext cx="4226088" cy="31295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EB154-D69A-471F-BF2B-3F8FEE29B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854" y="3429000"/>
            <a:ext cx="4691146" cy="34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8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Master of Science in Real Estate - UW</a:t>
            </a:r>
            <a:endParaRPr dirty="0"/>
          </a:p>
        </p:txBody>
      </p:sp>
      <p:sp>
        <p:nvSpPr>
          <p:cNvPr id="75" name="Google Shape;75;p2"/>
          <p:cNvSpPr txBox="1">
            <a:spLocks noGrp="1"/>
          </p:cNvSpPr>
          <p:nvPr>
            <p:ph type="body" idx="2"/>
          </p:nvPr>
        </p:nvSpPr>
        <p:spPr>
          <a:xfrm>
            <a:off x="231648" y="1003424"/>
            <a:ext cx="8778240" cy="5234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spcBef>
                <a:spcPts val="0"/>
              </a:spcBef>
              <a:buSzPts val="2000"/>
              <a:buFont typeface="Calibri"/>
              <a:buChar char="●"/>
            </a:pPr>
            <a:r>
              <a:rPr lang="en-US" sz="1600" dirty="0">
                <a:latin typeface="+mn-lt"/>
                <a:ea typeface="Calibri"/>
                <a:cs typeface="Calibri"/>
                <a:sym typeface="Calibri"/>
              </a:rPr>
              <a:t>Typical course sequencing Regular &amp; Advanced MSRE standing 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endParaRPr lang="en-US" sz="800" dirty="0"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Regular standing </a:t>
            </a:r>
            <a:r>
              <a:rPr lang="en-US" sz="1400" dirty="0">
                <a:latin typeface="+mn-lt"/>
                <a:ea typeface="Calibri"/>
                <a:cs typeface="Calibri"/>
                <a:sym typeface="Calibri"/>
              </a:rPr>
              <a:t>                                                                                                                    </a:t>
            </a:r>
            <a:r>
              <a:rPr lang="en-US" sz="1400" u="sng" dirty="0">
                <a:latin typeface="+mn-lt"/>
                <a:ea typeface="Calibri"/>
                <a:cs typeface="Calibri"/>
                <a:sym typeface="Calibri"/>
              </a:rPr>
              <a:t>Advanced standing</a:t>
            </a:r>
            <a:endParaRPr lang="en-US" sz="1400" u="sng" dirty="0">
              <a:latin typeface="+mn-lt"/>
              <a:cs typeface="Calibri"/>
              <a:sym typeface="Calibri"/>
            </a:endParaRPr>
          </a:p>
          <a:p>
            <a:pPr lvl="1" indent="-355600">
              <a:spcBef>
                <a:spcPts val="0"/>
              </a:spcBef>
              <a:buSzPts val="2000"/>
              <a:buFont typeface="Wingdings" panose="05000000000000000000" pitchFamily="2" charset="2"/>
              <a:buChar char="Ø"/>
            </a:pPr>
            <a:endParaRPr lang="en-US" sz="800" u="sng" dirty="0">
              <a:latin typeface="+mn-lt"/>
              <a:ea typeface="Calibri"/>
              <a:cs typeface="Calibri"/>
              <a:sym typeface="Calibri"/>
            </a:endParaRPr>
          </a:p>
          <a:p>
            <a:pPr marL="558800" lvl="1" indent="0">
              <a:spcBef>
                <a:spcPts val="0"/>
              </a:spcBef>
              <a:buSzPts val="2000"/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Full-time (6 quarters)									          Full-time (3 quarters)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669987-3B2C-46C1-BD90-4DDC61BE5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" y="2006155"/>
            <a:ext cx="3982548" cy="38484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4EB68-6FA6-4477-AF2A-76DA0484C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238" y="2127473"/>
            <a:ext cx="367665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9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What are the Real Estate Career Options?</a:t>
            </a:r>
            <a:endParaRPr dirty="0"/>
          </a:p>
        </p:txBody>
      </p:sp>
      <p:grpSp>
        <p:nvGrpSpPr>
          <p:cNvPr id="143" name="Google Shape;143;p10"/>
          <p:cNvGrpSpPr/>
          <p:nvPr/>
        </p:nvGrpSpPr>
        <p:grpSpPr>
          <a:xfrm>
            <a:off x="329713" y="1319121"/>
            <a:ext cx="8462487" cy="4231243"/>
            <a:chOff x="7243" y="338018"/>
            <a:chExt cx="8462487" cy="4231243"/>
          </a:xfrm>
        </p:grpSpPr>
        <p:sp>
          <p:nvSpPr>
            <p:cNvPr id="144" name="Google Shape;144;p10"/>
            <p:cNvSpPr/>
            <p:nvPr/>
          </p:nvSpPr>
          <p:spPr>
            <a:xfrm>
              <a:off x="7243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0"/>
            <p:cNvSpPr txBox="1"/>
            <p:nvPr/>
          </p:nvSpPr>
          <p:spPr>
            <a:xfrm>
              <a:off x="24337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ADVISORY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46" name="Google Shape;146;p10"/>
            <p:cNvSpPr/>
            <p:nvPr/>
          </p:nvSpPr>
          <p:spPr>
            <a:xfrm>
              <a:off x="123967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47" name="Google Shape;147;p10"/>
            <p:cNvSpPr/>
            <p:nvPr/>
          </p:nvSpPr>
          <p:spPr>
            <a:xfrm>
              <a:off x="240691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0"/>
            <p:cNvSpPr txBox="1"/>
            <p:nvPr/>
          </p:nvSpPr>
          <p:spPr>
            <a:xfrm>
              <a:off x="257785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BROKERAGE</a:t>
              </a:r>
              <a:endParaRPr/>
            </a:p>
          </p:txBody>
        </p:sp>
        <p:sp>
          <p:nvSpPr>
            <p:cNvPr id="149" name="Google Shape;149;p10"/>
            <p:cNvSpPr/>
            <p:nvPr/>
          </p:nvSpPr>
          <p:spPr>
            <a:xfrm>
              <a:off x="123967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0" name="Google Shape;150;p10"/>
            <p:cNvSpPr/>
            <p:nvPr/>
          </p:nvSpPr>
          <p:spPr>
            <a:xfrm>
              <a:off x="240691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0"/>
            <p:cNvSpPr txBox="1"/>
            <p:nvPr/>
          </p:nvSpPr>
          <p:spPr>
            <a:xfrm>
              <a:off x="257785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REAL ESTATE SERVICE FIRMS</a:t>
              </a:r>
              <a:endParaRPr/>
            </a:p>
          </p:txBody>
        </p:sp>
        <p:sp>
          <p:nvSpPr>
            <p:cNvPr id="152" name="Google Shape;152;p10"/>
            <p:cNvSpPr/>
            <p:nvPr/>
          </p:nvSpPr>
          <p:spPr>
            <a:xfrm>
              <a:off x="123967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3" name="Google Shape;153;p10"/>
            <p:cNvSpPr/>
            <p:nvPr/>
          </p:nvSpPr>
          <p:spPr>
            <a:xfrm>
              <a:off x="240691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0"/>
            <p:cNvSpPr txBox="1"/>
            <p:nvPr/>
          </p:nvSpPr>
          <p:spPr>
            <a:xfrm>
              <a:off x="257785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INVESTMENT ADVISORY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0"/>
            <p:cNvSpPr/>
            <p:nvPr/>
          </p:nvSpPr>
          <p:spPr>
            <a:xfrm>
              <a:off x="123967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6" name="Google Shape;156;p10"/>
            <p:cNvSpPr/>
            <p:nvPr/>
          </p:nvSpPr>
          <p:spPr>
            <a:xfrm>
              <a:off x="240691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0"/>
            <p:cNvSpPr txBox="1"/>
            <p:nvPr/>
          </p:nvSpPr>
          <p:spPr>
            <a:xfrm>
              <a:off x="257785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RESEARCH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123967" y="921637"/>
              <a:ext cx="116723" cy="33558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59" name="Google Shape;159;p10"/>
            <p:cNvSpPr/>
            <p:nvPr/>
          </p:nvSpPr>
          <p:spPr>
            <a:xfrm>
              <a:off x="240691" y="39856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0"/>
            <p:cNvSpPr txBox="1"/>
            <p:nvPr/>
          </p:nvSpPr>
          <p:spPr>
            <a:xfrm>
              <a:off x="257785" y="40027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ACCOUNTING FIRMS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>
              <a:off x="1466293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0"/>
            <p:cNvSpPr txBox="1"/>
            <p:nvPr/>
          </p:nvSpPr>
          <p:spPr>
            <a:xfrm>
              <a:off x="1483387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DEVELOPMENT</a:t>
              </a:r>
              <a:endParaRPr sz="10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1583017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4" name="Google Shape;164;p10"/>
            <p:cNvSpPr/>
            <p:nvPr/>
          </p:nvSpPr>
          <p:spPr>
            <a:xfrm>
              <a:off x="1699741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0"/>
            <p:cNvSpPr txBox="1"/>
            <p:nvPr/>
          </p:nvSpPr>
          <p:spPr>
            <a:xfrm>
              <a:off x="1716835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DEVELOPMENT COMPANIES</a:t>
              </a:r>
              <a:endParaRPr/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1583017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67" name="Google Shape;167;p10"/>
            <p:cNvSpPr/>
            <p:nvPr/>
          </p:nvSpPr>
          <p:spPr>
            <a:xfrm>
              <a:off x="1699741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0"/>
            <p:cNvSpPr txBox="1"/>
            <p:nvPr/>
          </p:nvSpPr>
          <p:spPr>
            <a:xfrm>
              <a:off x="1716835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HOMEBUILDERS</a:t>
              </a:r>
              <a:endParaRPr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292534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0"/>
            <p:cNvSpPr txBox="1"/>
            <p:nvPr/>
          </p:nvSpPr>
          <p:spPr>
            <a:xfrm>
              <a:off x="294243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BANKING &amp; FINANCE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304206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2" name="Google Shape;172;p10"/>
            <p:cNvSpPr/>
            <p:nvPr/>
          </p:nvSpPr>
          <p:spPr>
            <a:xfrm>
              <a:off x="315879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0"/>
            <p:cNvSpPr txBox="1"/>
            <p:nvPr/>
          </p:nvSpPr>
          <p:spPr>
            <a:xfrm>
              <a:off x="317588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COMMERCIAL BANKS</a:t>
              </a:r>
              <a:endParaRPr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304206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5" name="Google Shape;175;p10"/>
            <p:cNvSpPr/>
            <p:nvPr/>
          </p:nvSpPr>
          <p:spPr>
            <a:xfrm>
              <a:off x="315879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0"/>
            <p:cNvSpPr txBox="1"/>
            <p:nvPr/>
          </p:nvSpPr>
          <p:spPr>
            <a:xfrm>
              <a:off x="317588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INVESTMENT BANKS</a:t>
              </a:r>
              <a:endParaRPr/>
            </a:p>
          </p:txBody>
        </p:sp>
        <p:sp>
          <p:nvSpPr>
            <p:cNvPr id="177" name="Google Shape;177;p10"/>
            <p:cNvSpPr/>
            <p:nvPr/>
          </p:nvSpPr>
          <p:spPr>
            <a:xfrm>
              <a:off x="3042066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78" name="Google Shape;178;p10"/>
            <p:cNvSpPr/>
            <p:nvPr/>
          </p:nvSpPr>
          <p:spPr>
            <a:xfrm>
              <a:off x="3158790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3175884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CAPITAL MARKETS</a:t>
              </a: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3042066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1" name="Google Shape;181;p10"/>
            <p:cNvSpPr/>
            <p:nvPr/>
          </p:nvSpPr>
          <p:spPr>
            <a:xfrm>
              <a:off x="3158790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0"/>
            <p:cNvSpPr txBox="1"/>
            <p:nvPr/>
          </p:nvSpPr>
          <p:spPr>
            <a:xfrm>
              <a:off x="3175884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CREDIT RATING AGENCIES</a:t>
              </a:r>
              <a:endParaRPr/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438439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440148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INVESTMENT MANAGEMENT</a:t>
              </a:r>
              <a:endParaRPr sz="1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0"/>
            <p:cNvSpPr/>
            <p:nvPr/>
          </p:nvSpPr>
          <p:spPr>
            <a:xfrm>
              <a:off x="450111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6" name="Google Shape;186;p10"/>
            <p:cNvSpPr/>
            <p:nvPr/>
          </p:nvSpPr>
          <p:spPr>
            <a:xfrm>
              <a:off x="461784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0"/>
            <p:cNvSpPr txBox="1"/>
            <p:nvPr/>
          </p:nvSpPr>
          <p:spPr>
            <a:xfrm>
              <a:off x="463493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INVESTORS</a:t>
              </a: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450111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89" name="Google Shape;189;p10"/>
            <p:cNvSpPr/>
            <p:nvPr/>
          </p:nvSpPr>
          <p:spPr>
            <a:xfrm>
              <a:off x="461784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463493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REITS</a:t>
              </a:r>
              <a:endParaRPr/>
            </a:p>
          </p:txBody>
        </p:sp>
        <p:sp>
          <p:nvSpPr>
            <p:cNvPr id="191" name="Google Shape;191;p10"/>
            <p:cNvSpPr/>
            <p:nvPr/>
          </p:nvSpPr>
          <p:spPr>
            <a:xfrm>
              <a:off x="4501116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2" name="Google Shape;192;p10"/>
            <p:cNvSpPr/>
            <p:nvPr/>
          </p:nvSpPr>
          <p:spPr>
            <a:xfrm>
              <a:off x="4617840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0"/>
            <p:cNvSpPr txBox="1"/>
            <p:nvPr/>
          </p:nvSpPr>
          <p:spPr>
            <a:xfrm>
              <a:off x="4634934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FUND MANAGERS</a:t>
              </a:r>
              <a:endParaRPr sz="9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0"/>
            <p:cNvSpPr/>
            <p:nvPr/>
          </p:nvSpPr>
          <p:spPr>
            <a:xfrm>
              <a:off x="4501116" y="921637"/>
              <a:ext cx="116723" cy="262628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95" name="Google Shape;195;p10"/>
            <p:cNvSpPr/>
            <p:nvPr/>
          </p:nvSpPr>
          <p:spPr>
            <a:xfrm>
              <a:off x="4617840" y="325611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0"/>
            <p:cNvSpPr txBox="1"/>
            <p:nvPr/>
          </p:nvSpPr>
          <p:spPr>
            <a:xfrm>
              <a:off x="4634934" y="327321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ASSET MANAGEMENT</a:t>
              </a:r>
              <a:endParaRPr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5843442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0"/>
            <p:cNvSpPr txBox="1"/>
            <p:nvPr/>
          </p:nvSpPr>
          <p:spPr>
            <a:xfrm>
              <a:off x="5860536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CORPORATE REAL ESTATE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5960166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0" name="Google Shape;200;p10"/>
            <p:cNvSpPr/>
            <p:nvPr/>
          </p:nvSpPr>
          <p:spPr>
            <a:xfrm>
              <a:off x="6076890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0"/>
            <p:cNvSpPr txBox="1"/>
            <p:nvPr/>
          </p:nvSpPr>
          <p:spPr>
            <a:xfrm>
              <a:off x="6093984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CORPORATIONS</a:t>
              </a:r>
              <a:endParaRPr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5960166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3" name="Google Shape;203;p10"/>
            <p:cNvSpPr/>
            <p:nvPr/>
          </p:nvSpPr>
          <p:spPr>
            <a:xfrm>
              <a:off x="6076890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6093984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125" tIns="11425" rIns="171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900"/>
                <a:buFont typeface="Calibri"/>
                <a:buNone/>
              </a:pPr>
              <a:r>
                <a:rPr lang="en-US" sz="9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ADVISORY FIRMS</a:t>
              </a:r>
              <a:endParaRPr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7302491" y="338018"/>
              <a:ext cx="1167239" cy="583619"/>
            </a:xfrm>
            <a:prstGeom prst="roundRect">
              <a:avLst>
                <a:gd name="adj" fmla="val 10000"/>
              </a:avLst>
            </a:prstGeom>
            <a:solidFill>
              <a:srgbClr val="E8D3A1"/>
            </a:solidFill>
            <a:ln w="38100" cap="flat" cmpd="sng">
              <a:solidFill>
                <a:srgbClr val="CFBD9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0"/>
            <p:cNvSpPr txBox="1"/>
            <p:nvPr/>
          </p:nvSpPr>
          <p:spPr>
            <a:xfrm>
              <a:off x="7319585" y="355112"/>
              <a:ext cx="1133051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2700" rIns="19050" bIns="12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Calibri"/>
                <a:buNone/>
              </a:pPr>
              <a:r>
                <a:rPr lang="en-US" sz="1000" b="1" i="0" u="none" strike="noStrike" cap="none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rPr>
                <a:t>PUBLIC POLICY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207" name="Google Shape;207;p10"/>
            <p:cNvSpPr/>
            <p:nvPr/>
          </p:nvSpPr>
          <p:spPr>
            <a:xfrm>
              <a:off x="7419215" y="921637"/>
              <a:ext cx="116723" cy="43771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8" name="Google Shape;208;p10"/>
            <p:cNvSpPr/>
            <p:nvPr/>
          </p:nvSpPr>
          <p:spPr>
            <a:xfrm>
              <a:off x="7535939" y="106754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7553033" y="108463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COMMUNITY AND ECONOMIC DEVELOPMENT</a:t>
              </a:r>
              <a:endParaRPr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7419215" y="921637"/>
              <a:ext cx="116723" cy="116723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1" name="Google Shape;211;p10"/>
            <p:cNvSpPr/>
            <p:nvPr/>
          </p:nvSpPr>
          <p:spPr>
            <a:xfrm>
              <a:off x="7535939" y="1797067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0"/>
            <p:cNvSpPr txBox="1"/>
            <p:nvPr/>
          </p:nvSpPr>
          <p:spPr>
            <a:xfrm>
              <a:off x="7553033" y="1814161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HOUSING AUTHORITIES AND NONPROFIT DEVELOPERS</a:t>
              </a:r>
              <a:endParaRPr/>
            </a:p>
          </p:txBody>
        </p:sp>
        <p:sp>
          <p:nvSpPr>
            <p:cNvPr id="213" name="Google Shape;213;p10"/>
            <p:cNvSpPr/>
            <p:nvPr/>
          </p:nvSpPr>
          <p:spPr>
            <a:xfrm>
              <a:off x="7419215" y="921637"/>
              <a:ext cx="116723" cy="1896764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</a:path>
              </a:pathLst>
            </a:custGeom>
            <a:noFill/>
            <a:ln w="25400" cap="flat" cmpd="sng">
              <a:solidFill>
                <a:srgbClr val="B7A77F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4" name="Google Shape;214;p10"/>
            <p:cNvSpPr/>
            <p:nvPr/>
          </p:nvSpPr>
          <p:spPr>
            <a:xfrm>
              <a:off x="7535939" y="2526592"/>
              <a:ext cx="933791" cy="583619"/>
            </a:xfrm>
            <a:prstGeom prst="roundRect">
              <a:avLst>
                <a:gd name="adj" fmla="val 10000"/>
              </a:avLst>
            </a:prstGeom>
            <a:solidFill>
              <a:srgbClr val="F6EFDF">
                <a:alpha val="89803"/>
              </a:srgbClr>
            </a:solidFill>
            <a:ln w="25400" cap="flat" cmpd="sng">
              <a:solidFill>
                <a:srgbClr val="E8D3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 txBox="1"/>
            <p:nvPr/>
          </p:nvSpPr>
          <p:spPr>
            <a:xfrm>
              <a:off x="7553033" y="2543686"/>
              <a:ext cx="899603" cy="5494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25" tIns="10150" rIns="15225" bIns="10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50"/>
                <a:buFont typeface="Calibri"/>
                <a:buNone/>
              </a:pPr>
              <a:r>
                <a:rPr lang="en-US" sz="75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STATE HOUSING FINANCE AGENCY</a:t>
              </a:r>
              <a:endParaRPr/>
            </a:p>
          </p:txBody>
        </p:sp>
      </p:grp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Real Estate Club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11"/>
          <p:cNvPicPr preferRelativeResize="0"/>
          <p:nvPr/>
        </p:nvPicPr>
        <p:blipFill rotWithShape="1">
          <a:blip r:embed="rId3">
            <a:alphaModFix/>
          </a:blip>
          <a:srcRect l="29744" r="37804"/>
          <a:stretch/>
        </p:blipFill>
        <p:spPr>
          <a:xfrm>
            <a:off x="5321770" y="1285461"/>
            <a:ext cx="3162925" cy="2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659305" y="1285461"/>
            <a:ext cx="4527292" cy="442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Opportunity to connect with real estate professionals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See complex and interesting development projects during and after construction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Share your passion for real estate with fellow students</a:t>
            </a:r>
            <a:endParaRPr/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Attend Lunch and Learns to meet with real estate professionals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/>
          </a:p>
        </p:txBody>
      </p:sp>
      <p:sp>
        <p:nvSpPr>
          <p:cNvPr id="223" name="Google Shape;223;p11"/>
          <p:cNvSpPr txBox="1"/>
          <p:nvPr/>
        </p:nvSpPr>
        <p:spPr>
          <a:xfrm>
            <a:off x="5216577" y="4463374"/>
            <a:ext cx="3193429" cy="1637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Events: </a:t>
            </a:r>
            <a:r>
              <a:rPr lang="en-US" sz="1600" b="0" i="0" u="sng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http://www.uwreclub.com</a:t>
            </a:r>
            <a:endParaRPr sz="1600" b="0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Clr>
                <a:srgbClr val="4B2E83"/>
              </a:buClr>
              <a:buSzPts val="1600"/>
              <a:buFont typeface="Merriweather Sans"/>
              <a:buNone/>
            </a:pPr>
            <a:endParaRPr sz="1600" b="1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1600" b="0" i="0" u="none" strike="noStrike" cap="none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UWREClub@gmail.com</a:t>
            </a:r>
            <a:endParaRPr sz="1600" b="0" i="0" u="none" strike="noStrike" cap="none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1"/>
          <p:cNvSpPr txBox="1">
            <a:spLocks noGrp="1"/>
          </p:cNvSpPr>
          <p:nvPr>
            <p:ph type="body" idx="1"/>
          </p:nvPr>
        </p:nvSpPr>
        <p:spPr>
          <a:xfrm>
            <a:off x="671758" y="226578"/>
            <a:ext cx="8184662" cy="525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400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Real Estate Community</a:t>
            </a:r>
            <a:endParaRPr sz="2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1"/>
          <p:cNvSpPr txBox="1">
            <a:spLocks noGrp="1"/>
          </p:cNvSpPr>
          <p:nvPr>
            <p:ph type="body" idx="2"/>
          </p:nvPr>
        </p:nvSpPr>
        <p:spPr>
          <a:xfrm>
            <a:off x="659305" y="1285461"/>
            <a:ext cx="4527292" cy="4425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Mentors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Alumni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Advisory Board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lvl="0" indent="-28575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Arial"/>
              <a:buChar char="•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None/>
            </a:pPr>
            <a:endParaRPr dirty="0"/>
          </a:p>
        </p:txBody>
      </p:sp>
      <p:sp>
        <p:nvSpPr>
          <p:cNvPr id="223" name="Google Shape;223;p11"/>
          <p:cNvSpPr txBox="1"/>
          <p:nvPr/>
        </p:nvSpPr>
        <p:spPr>
          <a:xfrm>
            <a:off x="4436670" y="5611635"/>
            <a:ext cx="4707330" cy="1023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More info: </a:t>
            </a:r>
            <a:r>
              <a:rPr lang="en-US" sz="11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http://realestate.washington.edu/re-people/community/</a:t>
            </a:r>
            <a:r>
              <a:rPr lang="en-US" sz="11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1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sz="1800" b="1" i="0" u="none" strike="noStrike" cap="none" dirty="0">
                <a:solidFill>
                  <a:srgbClr val="4B2E83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1600" b="0" i="0" u="sng" kern="120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msre@uw.edu</a:t>
            </a:r>
            <a:endParaRPr lang="en-US" sz="1600" b="0" i="0" u="sng" kern="1200" dirty="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spcBef>
                <a:spcPts val="36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Merriweather Sans"/>
              <a:buNone/>
            </a:pPr>
            <a:r>
              <a:rPr lang="en-US" b="1" strike="noStrike" cap="none" dirty="0">
                <a:solidFill>
                  <a:schemeClr val="dk1"/>
                </a:solidFill>
                <a:sym typeface="Calibri"/>
              </a:rPr>
              <a:t>Alumni contact:</a:t>
            </a:r>
            <a:r>
              <a:rPr lang="en-US" sz="1600" b="1" strike="noStrike" cap="none" dirty="0">
                <a:solidFill>
                  <a:schemeClr val="dk1"/>
                </a:solidFill>
                <a:sym typeface="Calibri"/>
              </a:rPr>
              <a:t> </a:t>
            </a:r>
            <a:r>
              <a:rPr lang="en-US" sz="1600" b="0" i="0" u="sng" dirty="0">
                <a:solidFill>
                  <a:srgbClr val="0074BB"/>
                </a:solidFill>
                <a:effectLst/>
                <a:latin typeface="Open Sans"/>
                <a:hlinkClick r:id="rId5"/>
              </a:rPr>
              <a:t>uwrealestatealumni@gmail.com</a:t>
            </a:r>
            <a:r>
              <a:rPr lang="en-US" sz="1600" u="sng" dirty="0">
                <a:solidFill>
                  <a:schemeClr val="dk1"/>
                </a:solidFill>
              </a:rPr>
              <a:t> </a:t>
            </a:r>
            <a:endParaRPr sz="1600" b="0" i="0" u="none" strike="noStrike" cap="none" dirty="0">
              <a:solidFill>
                <a:srgbClr val="4B2E8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537D11-0042-4F22-A368-E09B37511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749" y="446567"/>
            <a:ext cx="3519929" cy="52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4b2e83 1">
      <a:dk1>
        <a:srgbClr val="4B2E83"/>
      </a:dk1>
      <a:lt1>
        <a:srgbClr val="E8D3A2"/>
      </a:lt1>
      <a:dk2>
        <a:srgbClr val="4B2E83"/>
      </a:dk2>
      <a:lt2>
        <a:srgbClr val="FFFFFF"/>
      </a:lt2>
      <a:accent1>
        <a:srgbClr val="4B2E83"/>
      </a:accent1>
      <a:accent2>
        <a:srgbClr val="E8D3A2"/>
      </a:accent2>
      <a:accent3>
        <a:srgbClr val="FFFFFF"/>
      </a:accent3>
      <a:accent4>
        <a:srgbClr val="B2B2B2"/>
      </a:accent4>
      <a:accent5>
        <a:srgbClr val="26005C"/>
      </a:accent5>
      <a:accent6>
        <a:srgbClr val="917B4C"/>
      </a:accent6>
      <a:hlink>
        <a:srgbClr val="26005C"/>
      </a:hlink>
      <a:folHlink>
        <a:srgbClr val="3300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1125</TotalTime>
  <Words>1014</Words>
  <Application>Microsoft Office PowerPoint</Application>
  <PresentationFormat>On-screen Show (4:3)</PresentationFormat>
  <Paragraphs>215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Encode Sans Condensed Thin</vt:lpstr>
      <vt:lpstr>Encode Sans Normal Black</vt:lpstr>
      <vt:lpstr>Lucida Grande</vt:lpstr>
      <vt:lpstr>Merriweather Sans</vt:lpstr>
      <vt:lpstr>Open Sans</vt:lpstr>
      <vt:lpstr>Open Sans Light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Sofia Dermisi</cp:lastModifiedBy>
  <cp:revision>134</cp:revision>
  <cp:lastPrinted>2016-02-10T20:19:12Z</cp:lastPrinted>
  <dcterms:created xsi:type="dcterms:W3CDTF">2014-10-14T00:51:43Z</dcterms:created>
  <dcterms:modified xsi:type="dcterms:W3CDTF">2022-04-01T16:45:48Z</dcterms:modified>
</cp:coreProperties>
</file>